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58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D2A2-8652-AA3D-4707-789C9C0A3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73B8-2607-FA2D-354F-168051647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B02A7-9DF9-69FB-53B9-54EBA747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EB7ED-55E1-AF5A-040A-AF6A3B84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2C805-E66A-921A-6FD4-30DB321D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D5A6-5D11-77FF-9664-0D4D0F49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46152-BC57-8E02-5ABD-6EFE51096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58ABE-5A6E-779B-CC8A-F4B0AA4F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39FCC-6F26-1C1C-3965-CB59FFF4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B926C-097E-EB64-D9BC-FFC40D2C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0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062B54-56CF-4A2F-307A-F05BA12AE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53B8D-3B9D-393D-C6D1-2196C3DF3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14221-09BF-680B-79B6-B5194DF7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12181-B67C-899E-8D5D-972DEB5A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765E-C0CA-3786-DB39-9C6C620F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2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C40F-7245-E8A4-0710-83A1EA19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5084A-3871-5A0B-7308-952BFB04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79856-615B-347C-D773-68507719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83D80-0E76-A179-A447-43DF5B5A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FA37E-BE88-DC50-8687-40EC8489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5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7B9D-6808-1F49-E104-523DC7E1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FEFDE-9CC5-3CDE-0D5B-7B3D1A973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B7611-94FD-1EDE-4033-AA0AEAF3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93D3E-ABEE-CC14-5742-4947C550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3088-C163-19BF-260D-89EDB902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2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D862-9B52-45BD-4E87-AC993489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4CACD-B22E-0A6B-86EB-97E9F8D3D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FC1B9-B0ED-7CBA-565D-9BB46D318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54586-079C-529A-369B-C8D70C49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45637-7B89-C6B5-812E-E8D2EF25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1A85F-EC8D-56E4-FDEC-9B26B452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5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8C8C-F389-9BAA-957E-1C25A8BF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A74E5-F001-38F5-B8A5-D143CA501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31B3C-BF92-84EF-C830-39E31A78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97DD0-0E42-B022-D95A-3187E8EC4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F03E3-6E2A-1F7E-05B7-7BE303241C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DFB4-3BB2-B7F3-0305-1CCC21366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0BBEE-A6A9-4104-CB45-61BF22F3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9CB2E-4A59-4F88-2509-B00613FB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C3D32-2F30-2D0F-1931-DA45C201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8CA39-1B03-AA10-8A4A-67FD0DEC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B5E0D-7CB9-8B71-3327-B15B2BC5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1B84D-38D7-EBCB-626A-19910FB6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3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93FBB-5D50-8EBC-2ED7-75DEC972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E1870-8D3E-BD13-FD7A-8EDC8863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A8F6A-6408-0029-8941-7F079F30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BCC2-6350-22BE-3629-1AA7582C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AB775-31C5-2EC6-3EEF-F65ED3FD0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3628A-24A3-4A3D-B7A8-FE90B6179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06815-5E50-2550-3A15-F60AA94A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0A8D4-24A6-6168-CD7F-2B3E83E4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EF7FD-5B8C-89D5-1008-0825A903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52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0A37E-0087-D91A-E3E2-16B687C4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29B9F-625B-C7FF-12B7-B9B072B82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F0951-EC7E-A442-26F8-2E0A25C0D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11EA4-1D90-7E64-4B08-563161CB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69925-DAC4-1F7F-29D2-6DEE3F78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620F7-436D-C707-CB2C-82274F57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5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AEC1A-0B15-27D6-B99D-237D9989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A5E38-3034-56FD-8DBD-C5ED7FD81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3AC4B-FE41-32C5-DFF8-880560285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3366C-3136-4C2B-98A3-E30C5F37C51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A3DBE-08EA-59C4-33F1-52AC7B5E1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0A1F7-090A-C6C3-C969-17BA51681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952FC-A9A4-4D0A-B283-1F4639BD2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7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y_management#Key_management_syste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eveloper/languages/python/python-quickstart-fl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ngodb.com/developer/languages/javascript/client-side-field-level-encryption-csfle-mongodb-nod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ating shapes in the light">
            <a:extLst>
              <a:ext uri="{FF2B5EF4-FFF2-40B4-BE49-F238E27FC236}">
                <a16:creationId xmlns:a16="http://schemas.microsoft.com/office/drawing/2014/main" id="{70D24A0E-EC8F-AB9F-AAFD-1BE82E77E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5A7B5-1FE9-C140-F44B-45F49C35E7FE}"/>
              </a:ext>
            </a:extLst>
          </p:cNvPr>
          <p:cNvSpPr/>
          <p:nvPr/>
        </p:nvSpPr>
        <p:spPr>
          <a:xfrm>
            <a:off x="0" y="-13996"/>
            <a:ext cx="6428792" cy="6885992"/>
          </a:xfrm>
          <a:custGeom>
            <a:avLst/>
            <a:gdLst/>
            <a:ahLst/>
            <a:cxnLst/>
            <a:rect l="l" t="t" r="r" b="b"/>
            <a:pathLst>
              <a:path w="6428792" h="6885992">
                <a:moveTo>
                  <a:pt x="3650285" y="4183917"/>
                </a:moveTo>
                <a:cubicBezTo>
                  <a:pt x="3671716" y="4183917"/>
                  <a:pt x="3689873" y="4192921"/>
                  <a:pt x="3704756" y="4210929"/>
                </a:cubicBezTo>
                <a:cubicBezTo>
                  <a:pt x="3719638" y="4228937"/>
                  <a:pt x="3727080" y="4257140"/>
                  <a:pt x="3727080" y="4295538"/>
                </a:cubicBezTo>
                <a:cubicBezTo>
                  <a:pt x="3727080" y="4337210"/>
                  <a:pt x="3719936" y="4366752"/>
                  <a:pt x="3705649" y="4384165"/>
                </a:cubicBezTo>
                <a:cubicBezTo>
                  <a:pt x="3691361" y="4401578"/>
                  <a:pt x="3673651" y="4410284"/>
                  <a:pt x="3652517" y="4410284"/>
                </a:cubicBezTo>
                <a:cubicBezTo>
                  <a:pt x="3628407" y="4410284"/>
                  <a:pt x="3608464" y="4401206"/>
                  <a:pt x="3592688" y="4383049"/>
                </a:cubicBezTo>
                <a:cubicBezTo>
                  <a:pt x="3576912" y="4364892"/>
                  <a:pt x="3569024" y="4337061"/>
                  <a:pt x="3569024" y="4299556"/>
                </a:cubicBezTo>
                <a:cubicBezTo>
                  <a:pt x="3569024" y="4258777"/>
                  <a:pt x="3576763" y="4229309"/>
                  <a:pt x="3592242" y="4211152"/>
                </a:cubicBezTo>
                <a:cubicBezTo>
                  <a:pt x="3607720" y="4192995"/>
                  <a:pt x="3627067" y="4183917"/>
                  <a:pt x="3650285" y="4183917"/>
                </a:cubicBezTo>
                <a:close/>
                <a:moveTo>
                  <a:pt x="4961312" y="4175434"/>
                </a:moveTo>
                <a:cubicBezTo>
                  <a:pt x="4986315" y="4175434"/>
                  <a:pt x="5007299" y="4185480"/>
                  <a:pt x="5024266" y="4205572"/>
                </a:cubicBezTo>
                <a:cubicBezTo>
                  <a:pt x="5041232" y="4225663"/>
                  <a:pt x="5049715" y="4256247"/>
                  <a:pt x="5049715" y="4297324"/>
                </a:cubicBezTo>
                <a:cubicBezTo>
                  <a:pt x="5049715" y="4341377"/>
                  <a:pt x="5041307" y="4373375"/>
                  <a:pt x="5024489" y="4393318"/>
                </a:cubicBezTo>
                <a:cubicBezTo>
                  <a:pt x="5007672" y="4413261"/>
                  <a:pt x="4986166" y="4423232"/>
                  <a:pt x="4959972" y="4423232"/>
                </a:cubicBezTo>
                <a:cubicBezTo>
                  <a:pt x="4934076" y="4423232"/>
                  <a:pt x="4912570" y="4413112"/>
                  <a:pt x="4895455" y="4392871"/>
                </a:cubicBezTo>
                <a:cubicBezTo>
                  <a:pt x="4878340" y="4372631"/>
                  <a:pt x="4869782" y="4341377"/>
                  <a:pt x="4869782" y="4299110"/>
                </a:cubicBezTo>
                <a:cubicBezTo>
                  <a:pt x="4869782" y="4257438"/>
                  <a:pt x="4878414" y="4226407"/>
                  <a:pt x="4895678" y="4206018"/>
                </a:cubicBezTo>
                <a:cubicBezTo>
                  <a:pt x="4912942" y="4185628"/>
                  <a:pt x="4934820" y="4175434"/>
                  <a:pt x="4961312" y="4175434"/>
                </a:cubicBezTo>
                <a:close/>
                <a:moveTo>
                  <a:pt x="4411838" y="4061134"/>
                </a:moveTo>
                <a:lnTo>
                  <a:pt x="4411838" y="4535300"/>
                </a:lnTo>
                <a:lnTo>
                  <a:pt x="4593557" y="4535300"/>
                </a:lnTo>
                <a:lnTo>
                  <a:pt x="4593557" y="4061134"/>
                </a:lnTo>
                <a:close/>
                <a:moveTo>
                  <a:pt x="2771752" y="4061134"/>
                </a:moveTo>
                <a:lnTo>
                  <a:pt x="2970731" y="4535216"/>
                </a:lnTo>
                <a:cubicBezTo>
                  <a:pt x="2961513" y="4560550"/>
                  <a:pt x="2950287" y="4578133"/>
                  <a:pt x="2937052" y="4587968"/>
                </a:cubicBezTo>
                <a:cubicBezTo>
                  <a:pt x="2923818" y="4597802"/>
                  <a:pt x="2906495" y="4602719"/>
                  <a:pt x="2885082" y="4602719"/>
                </a:cubicBezTo>
                <a:cubicBezTo>
                  <a:pt x="2852963" y="4602719"/>
                  <a:pt x="2823819" y="4598552"/>
                  <a:pt x="2797648" y="4590218"/>
                </a:cubicBezTo>
                <a:lnTo>
                  <a:pt x="2811922" y="4717019"/>
                </a:lnTo>
                <a:cubicBezTo>
                  <a:pt x="2866667" y="4724163"/>
                  <a:pt x="2907132" y="4727735"/>
                  <a:pt x="2933317" y="4727735"/>
                </a:cubicBezTo>
                <a:cubicBezTo>
                  <a:pt x="2997880" y="4727735"/>
                  <a:pt x="3045931" y="4713436"/>
                  <a:pt x="3077468" y="4684837"/>
                </a:cubicBezTo>
                <a:cubicBezTo>
                  <a:pt x="3099783" y="4664583"/>
                  <a:pt x="3121652" y="4625562"/>
                  <a:pt x="3143074" y="4567775"/>
                </a:cubicBezTo>
                <a:lnTo>
                  <a:pt x="3331197" y="4061134"/>
                </a:lnTo>
                <a:lnTo>
                  <a:pt x="3152129" y="4061134"/>
                </a:lnTo>
                <a:lnTo>
                  <a:pt x="3061297" y="4376798"/>
                </a:lnTo>
                <a:lnTo>
                  <a:pt x="2963496" y="4061134"/>
                </a:lnTo>
                <a:close/>
                <a:moveTo>
                  <a:pt x="5660208" y="4050418"/>
                </a:moveTo>
                <a:cubicBezTo>
                  <a:pt x="5623001" y="4050418"/>
                  <a:pt x="5591450" y="4057190"/>
                  <a:pt x="5565553" y="4070733"/>
                </a:cubicBezTo>
                <a:cubicBezTo>
                  <a:pt x="5539657" y="4084276"/>
                  <a:pt x="5514059" y="4106824"/>
                  <a:pt x="5488758" y="4138375"/>
                </a:cubicBezTo>
                <a:lnTo>
                  <a:pt x="5488758" y="4061134"/>
                </a:lnTo>
                <a:lnTo>
                  <a:pt x="5319541" y="4061134"/>
                </a:lnTo>
                <a:lnTo>
                  <a:pt x="5319541" y="4535300"/>
                </a:lnTo>
                <a:lnTo>
                  <a:pt x="5501260" y="4535300"/>
                </a:lnTo>
                <a:lnTo>
                  <a:pt x="5501260" y="4307593"/>
                </a:lnTo>
                <a:cubicBezTo>
                  <a:pt x="5501260" y="4264433"/>
                  <a:pt x="5508106" y="4234518"/>
                  <a:pt x="5521798" y="4217850"/>
                </a:cubicBezTo>
                <a:cubicBezTo>
                  <a:pt x="5535490" y="4201181"/>
                  <a:pt x="5553350" y="4192846"/>
                  <a:pt x="5575376" y="4192846"/>
                </a:cubicBezTo>
                <a:cubicBezTo>
                  <a:pt x="5595319" y="4192846"/>
                  <a:pt x="5610797" y="4199023"/>
                  <a:pt x="5621811" y="4211376"/>
                </a:cubicBezTo>
                <a:cubicBezTo>
                  <a:pt x="5632824" y="4223728"/>
                  <a:pt x="5638330" y="4244788"/>
                  <a:pt x="5638330" y="4274553"/>
                </a:cubicBezTo>
                <a:lnTo>
                  <a:pt x="5638330" y="4535300"/>
                </a:lnTo>
                <a:lnTo>
                  <a:pt x="5820943" y="4535300"/>
                </a:lnTo>
                <a:lnTo>
                  <a:pt x="5820943" y="4233923"/>
                </a:lnTo>
                <a:cubicBezTo>
                  <a:pt x="5820943" y="4171415"/>
                  <a:pt x="5806729" y="4125204"/>
                  <a:pt x="5778303" y="4095290"/>
                </a:cubicBezTo>
                <a:cubicBezTo>
                  <a:pt x="5749877" y="4065375"/>
                  <a:pt x="5710512" y="4050418"/>
                  <a:pt x="5660208" y="4050418"/>
                </a:cubicBezTo>
                <a:close/>
                <a:moveTo>
                  <a:pt x="4958633" y="4050418"/>
                </a:moveTo>
                <a:cubicBezTo>
                  <a:pt x="4875587" y="4050418"/>
                  <a:pt x="4809656" y="4073858"/>
                  <a:pt x="4760840" y="4120739"/>
                </a:cubicBezTo>
                <a:cubicBezTo>
                  <a:pt x="4712024" y="4167620"/>
                  <a:pt x="4687617" y="4227226"/>
                  <a:pt x="4687617" y="4299556"/>
                </a:cubicBezTo>
                <a:cubicBezTo>
                  <a:pt x="4687617" y="4377245"/>
                  <a:pt x="4716489" y="4440050"/>
                  <a:pt x="4774235" y="4487973"/>
                </a:cubicBezTo>
                <a:cubicBezTo>
                  <a:pt x="4821264" y="4526668"/>
                  <a:pt x="4882879" y="4546016"/>
                  <a:pt x="4959079" y="4546016"/>
                </a:cubicBezTo>
                <a:cubicBezTo>
                  <a:pt x="5044507" y="4546016"/>
                  <a:pt x="5111405" y="4522724"/>
                  <a:pt x="5159774" y="4476141"/>
                </a:cubicBezTo>
                <a:cubicBezTo>
                  <a:pt x="5208143" y="4429558"/>
                  <a:pt x="5232327" y="4369803"/>
                  <a:pt x="5232327" y="4296877"/>
                </a:cubicBezTo>
                <a:cubicBezTo>
                  <a:pt x="5232327" y="4231988"/>
                  <a:pt x="5212831" y="4177368"/>
                  <a:pt x="5173838" y="4133018"/>
                </a:cubicBezTo>
                <a:cubicBezTo>
                  <a:pt x="5125320" y="4077951"/>
                  <a:pt x="5053585" y="4050418"/>
                  <a:pt x="4958633" y="4050418"/>
                </a:cubicBezTo>
                <a:close/>
                <a:moveTo>
                  <a:pt x="3709667" y="4050418"/>
                </a:moveTo>
                <a:cubicBezTo>
                  <a:pt x="3677520" y="4050418"/>
                  <a:pt x="3648201" y="4057413"/>
                  <a:pt x="3621710" y="4071403"/>
                </a:cubicBezTo>
                <a:cubicBezTo>
                  <a:pt x="3602064" y="4081821"/>
                  <a:pt x="3580484" y="4101764"/>
                  <a:pt x="3556969" y="4131232"/>
                </a:cubicBezTo>
                <a:lnTo>
                  <a:pt x="3556969" y="4061134"/>
                </a:lnTo>
                <a:lnTo>
                  <a:pt x="3386859" y="4061134"/>
                </a:lnTo>
                <a:lnTo>
                  <a:pt x="3386859" y="4715680"/>
                </a:lnTo>
                <a:lnTo>
                  <a:pt x="3570364" y="4715680"/>
                </a:lnTo>
                <a:lnTo>
                  <a:pt x="3570364" y="4489312"/>
                </a:lnTo>
                <a:cubicBezTo>
                  <a:pt x="3588521" y="4508064"/>
                  <a:pt x="3609134" y="4522203"/>
                  <a:pt x="3632202" y="4531728"/>
                </a:cubicBezTo>
                <a:cubicBezTo>
                  <a:pt x="3655270" y="4541253"/>
                  <a:pt x="3680794" y="4546016"/>
                  <a:pt x="3708774" y="4546016"/>
                </a:cubicBezTo>
                <a:cubicBezTo>
                  <a:pt x="3766519" y="4546016"/>
                  <a:pt x="3814293" y="4525254"/>
                  <a:pt x="3852095" y="4483731"/>
                </a:cubicBezTo>
                <a:cubicBezTo>
                  <a:pt x="3889898" y="4442208"/>
                  <a:pt x="3908799" y="4382007"/>
                  <a:pt x="3908799" y="4303128"/>
                </a:cubicBezTo>
                <a:cubicBezTo>
                  <a:pt x="3908799" y="4231691"/>
                  <a:pt x="3891460" y="4171713"/>
                  <a:pt x="3856784" y="4123195"/>
                </a:cubicBezTo>
                <a:cubicBezTo>
                  <a:pt x="3822107" y="4074677"/>
                  <a:pt x="3773068" y="4050418"/>
                  <a:pt x="3709667" y="4050418"/>
                </a:cubicBezTo>
                <a:close/>
                <a:moveTo>
                  <a:pt x="2644355" y="4050418"/>
                </a:moveTo>
                <a:cubicBezTo>
                  <a:pt x="2618757" y="4050418"/>
                  <a:pt x="2597251" y="4056743"/>
                  <a:pt x="2579838" y="4069394"/>
                </a:cubicBezTo>
                <a:cubicBezTo>
                  <a:pt x="2562425" y="4082044"/>
                  <a:pt x="2545534" y="4105187"/>
                  <a:pt x="2529162" y="4138822"/>
                </a:cubicBezTo>
                <a:lnTo>
                  <a:pt x="2529162" y="4061134"/>
                </a:lnTo>
                <a:lnTo>
                  <a:pt x="2359052" y="4061134"/>
                </a:lnTo>
                <a:lnTo>
                  <a:pt x="2359052" y="4535300"/>
                </a:lnTo>
                <a:lnTo>
                  <a:pt x="2541664" y="4535300"/>
                </a:lnTo>
                <a:lnTo>
                  <a:pt x="2541664" y="4376352"/>
                </a:lnTo>
                <a:cubicBezTo>
                  <a:pt x="2541664" y="4300449"/>
                  <a:pt x="2551040" y="4248657"/>
                  <a:pt x="2569792" y="4220975"/>
                </a:cubicBezTo>
                <a:cubicBezTo>
                  <a:pt x="2582889" y="4201330"/>
                  <a:pt x="2601344" y="4191507"/>
                  <a:pt x="2625157" y="4191507"/>
                </a:cubicBezTo>
                <a:cubicBezTo>
                  <a:pt x="2637658" y="4191507"/>
                  <a:pt x="2654625" y="4195972"/>
                  <a:pt x="2676056" y="4204902"/>
                </a:cubicBezTo>
                <a:lnTo>
                  <a:pt x="2732313" y="4075421"/>
                </a:lnTo>
                <a:cubicBezTo>
                  <a:pt x="2700464" y="4058752"/>
                  <a:pt x="2671144" y="4050418"/>
                  <a:pt x="2644355" y="4050418"/>
                </a:cubicBezTo>
                <a:close/>
                <a:moveTo>
                  <a:pt x="2002162" y="4050418"/>
                </a:moveTo>
                <a:cubicBezTo>
                  <a:pt x="1946798" y="4050418"/>
                  <a:pt x="1901405" y="4057704"/>
                  <a:pt x="1865984" y="4072275"/>
                </a:cubicBezTo>
                <a:cubicBezTo>
                  <a:pt x="1843660" y="4081493"/>
                  <a:pt x="1821931" y="4095544"/>
                  <a:pt x="1800798" y="4114429"/>
                </a:cubicBezTo>
                <a:cubicBezTo>
                  <a:pt x="1779664" y="4133314"/>
                  <a:pt x="1762995" y="4154651"/>
                  <a:pt x="1750791" y="4178440"/>
                </a:cubicBezTo>
                <a:cubicBezTo>
                  <a:pt x="1734123" y="4210857"/>
                  <a:pt x="1725788" y="4251452"/>
                  <a:pt x="1725788" y="4300226"/>
                </a:cubicBezTo>
                <a:cubicBezTo>
                  <a:pt x="1725788" y="4346916"/>
                  <a:pt x="1732634" y="4384387"/>
                  <a:pt x="1746327" y="4412639"/>
                </a:cubicBezTo>
                <a:cubicBezTo>
                  <a:pt x="1760019" y="4440891"/>
                  <a:pt x="1778920" y="4465500"/>
                  <a:pt x="1803030" y="4486466"/>
                </a:cubicBezTo>
                <a:cubicBezTo>
                  <a:pt x="1827140" y="4507432"/>
                  <a:pt x="1855938" y="4522598"/>
                  <a:pt x="1889425" y="4531965"/>
                </a:cubicBezTo>
                <a:cubicBezTo>
                  <a:pt x="1922911" y="4541332"/>
                  <a:pt x="1964806" y="4546016"/>
                  <a:pt x="2015110" y="4546016"/>
                </a:cubicBezTo>
                <a:cubicBezTo>
                  <a:pt x="2067200" y="4546016"/>
                  <a:pt x="2110137" y="4538723"/>
                  <a:pt x="2143921" y="4524138"/>
                </a:cubicBezTo>
                <a:cubicBezTo>
                  <a:pt x="2177705" y="4509553"/>
                  <a:pt x="2205461" y="4489089"/>
                  <a:pt x="2227190" y="4462746"/>
                </a:cubicBezTo>
                <a:cubicBezTo>
                  <a:pt x="2248919" y="4436404"/>
                  <a:pt x="2264546" y="4405224"/>
                  <a:pt x="2274071" y="4369208"/>
                </a:cubicBezTo>
                <a:lnTo>
                  <a:pt x="2101282" y="4349563"/>
                </a:lnTo>
                <a:cubicBezTo>
                  <a:pt x="2093245" y="4374863"/>
                  <a:pt x="2081116" y="4393616"/>
                  <a:pt x="2064893" y="4405820"/>
                </a:cubicBezTo>
                <a:cubicBezTo>
                  <a:pt x="2048671" y="4418023"/>
                  <a:pt x="2028654" y="4424125"/>
                  <a:pt x="2004841" y="4424125"/>
                </a:cubicBezTo>
                <a:cubicBezTo>
                  <a:pt x="1976266" y="4424125"/>
                  <a:pt x="1952751" y="4414024"/>
                  <a:pt x="1934297" y="4393820"/>
                </a:cubicBezTo>
                <a:cubicBezTo>
                  <a:pt x="1915842" y="4373617"/>
                  <a:pt x="1906615" y="4344054"/>
                  <a:pt x="1906615" y="4305130"/>
                </a:cubicBezTo>
                <a:cubicBezTo>
                  <a:pt x="1906615" y="4261449"/>
                  <a:pt x="1915916" y="4228838"/>
                  <a:pt x="1934520" y="4207298"/>
                </a:cubicBezTo>
                <a:cubicBezTo>
                  <a:pt x="1953123" y="4185757"/>
                  <a:pt x="1977457" y="4174987"/>
                  <a:pt x="2007520" y="4174987"/>
                </a:cubicBezTo>
                <a:cubicBezTo>
                  <a:pt x="2031333" y="4174987"/>
                  <a:pt x="2050308" y="4180122"/>
                  <a:pt x="2064447" y="4190391"/>
                </a:cubicBezTo>
                <a:cubicBezTo>
                  <a:pt x="2078585" y="4200660"/>
                  <a:pt x="2088334" y="4215915"/>
                  <a:pt x="2093691" y="4236155"/>
                </a:cubicBezTo>
                <a:lnTo>
                  <a:pt x="2264695" y="4213385"/>
                </a:lnTo>
                <a:cubicBezTo>
                  <a:pt x="2248324" y="4160104"/>
                  <a:pt x="2219823" y="4119623"/>
                  <a:pt x="2179193" y="4091941"/>
                </a:cubicBezTo>
                <a:cubicBezTo>
                  <a:pt x="2138563" y="4064259"/>
                  <a:pt x="2079553" y="4050418"/>
                  <a:pt x="2002162" y="4050418"/>
                </a:cubicBezTo>
                <a:close/>
                <a:moveTo>
                  <a:pt x="1478734" y="4050418"/>
                </a:moveTo>
                <a:cubicBezTo>
                  <a:pt x="1441526" y="4050418"/>
                  <a:pt x="1409975" y="4057190"/>
                  <a:pt x="1384079" y="4070733"/>
                </a:cubicBezTo>
                <a:cubicBezTo>
                  <a:pt x="1358183" y="4084276"/>
                  <a:pt x="1332584" y="4106824"/>
                  <a:pt x="1307284" y="4138375"/>
                </a:cubicBezTo>
                <a:lnTo>
                  <a:pt x="1307284" y="4061134"/>
                </a:lnTo>
                <a:lnTo>
                  <a:pt x="1138066" y="4061134"/>
                </a:lnTo>
                <a:lnTo>
                  <a:pt x="1138066" y="4535300"/>
                </a:lnTo>
                <a:lnTo>
                  <a:pt x="1319785" y="4535300"/>
                </a:lnTo>
                <a:lnTo>
                  <a:pt x="1319785" y="4307593"/>
                </a:lnTo>
                <a:cubicBezTo>
                  <a:pt x="1319785" y="4264433"/>
                  <a:pt x="1326631" y="4234518"/>
                  <a:pt x="1340323" y="4217850"/>
                </a:cubicBezTo>
                <a:cubicBezTo>
                  <a:pt x="1354016" y="4201181"/>
                  <a:pt x="1371875" y="4192846"/>
                  <a:pt x="1393901" y="4192846"/>
                </a:cubicBezTo>
                <a:cubicBezTo>
                  <a:pt x="1413844" y="4192846"/>
                  <a:pt x="1429322" y="4199023"/>
                  <a:pt x="1440336" y="4211376"/>
                </a:cubicBezTo>
                <a:cubicBezTo>
                  <a:pt x="1451349" y="4223728"/>
                  <a:pt x="1456856" y="4244788"/>
                  <a:pt x="1456856" y="4274553"/>
                </a:cubicBezTo>
                <a:lnTo>
                  <a:pt x="1456856" y="4535300"/>
                </a:lnTo>
                <a:lnTo>
                  <a:pt x="1639468" y="4535300"/>
                </a:lnTo>
                <a:lnTo>
                  <a:pt x="1639468" y="4233923"/>
                </a:lnTo>
                <a:cubicBezTo>
                  <a:pt x="1639468" y="4171415"/>
                  <a:pt x="1625255" y="4125204"/>
                  <a:pt x="1596829" y="4095290"/>
                </a:cubicBezTo>
                <a:cubicBezTo>
                  <a:pt x="1568402" y="4065375"/>
                  <a:pt x="1529037" y="4050418"/>
                  <a:pt x="1478734" y="4050418"/>
                </a:cubicBezTo>
                <a:close/>
                <a:moveTo>
                  <a:pt x="4411838" y="3880754"/>
                </a:moveTo>
                <a:lnTo>
                  <a:pt x="4411838" y="4004430"/>
                </a:lnTo>
                <a:lnTo>
                  <a:pt x="4593557" y="4004430"/>
                </a:lnTo>
                <a:lnTo>
                  <a:pt x="4593557" y="3880754"/>
                </a:lnTo>
                <a:close/>
                <a:moveTo>
                  <a:pt x="4214790" y="3880754"/>
                </a:moveTo>
                <a:lnTo>
                  <a:pt x="4032624" y="3974069"/>
                </a:lnTo>
                <a:lnTo>
                  <a:pt x="4032624" y="4061134"/>
                </a:lnTo>
                <a:lnTo>
                  <a:pt x="3965651" y="4061134"/>
                </a:lnTo>
                <a:lnTo>
                  <a:pt x="3965651" y="4194186"/>
                </a:lnTo>
                <a:lnTo>
                  <a:pt x="4032624" y="4194186"/>
                </a:lnTo>
                <a:lnTo>
                  <a:pt x="4032624" y="4360962"/>
                </a:lnTo>
                <a:cubicBezTo>
                  <a:pt x="4032624" y="4413875"/>
                  <a:pt x="4037759" y="4452148"/>
                  <a:pt x="4048028" y="4475782"/>
                </a:cubicBezTo>
                <a:cubicBezTo>
                  <a:pt x="4058297" y="4499415"/>
                  <a:pt x="4074147" y="4517029"/>
                  <a:pt x="4095578" y="4528624"/>
                </a:cubicBezTo>
                <a:cubicBezTo>
                  <a:pt x="4117010" y="4540218"/>
                  <a:pt x="4150347" y="4546016"/>
                  <a:pt x="4195591" y="4546016"/>
                </a:cubicBezTo>
                <a:cubicBezTo>
                  <a:pt x="4234584" y="4546016"/>
                  <a:pt x="4276553" y="4541104"/>
                  <a:pt x="4321499" y="4531282"/>
                </a:cubicBezTo>
                <a:lnTo>
                  <a:pt x="4308105" y="4405840"/>
                </a:lnTo>
                <a:cubicBezTo>
                  <a:pt x="4283995" y="4413566"/>
                  <a:pt x="4265242" y="4417428"/>
                  <a:pt x="4251848" y="4417428"/>
                </a:cubicBezTo>
                <a:cubicBezTo>
                  <a:pt x="4236965" y="4417428"/>
                  <a:pt x="4226547" y="4412377"/>
                  <a:pt x="4220594" y="4402276"/>
                </a:cubicBezTo>
                <a:cubicBezTo>
                  <a:pt x="4216724" y="4395741"/>
                  <a:pt x="4214790" y="4382374"/>
                  <a:pt x="4214790" y="4362176"/>
                </a:cubicBezTo>
                <a:lnTo>
                  <a:pt x="4214790" y="4194186"/>
                </a:lnTo>
                <a:lnTo>
                  <a:pt x="4314802" y="4194186"/>
                </a:lnTo>
                <a:lnTo>
                  <a:pt x="4314802" y="4061134"/>
                </a:lnTo>
                <a:lnTo>
                  <a:pt x="4214790" y="4061134"/>
                </a:lnTo>
                <a:close/>
                <a:moveTo>
                  <a:pt x="492449" y="3880754"/>
                </a:moveTo>
                <a:lnTo>
                  <a:pt x="492449" y="4535300"/>
                </a:lnTo>
                <a:lnTo>
                  <a:pt x="1044304" y="4535300"/>
                </a:lnTo>
                <a:lnTo>
                  <a:pt x="1044304" y="4387067"/>
                </a:lnTo>
                <a:lnTo>
                  <a:pt x="695153" y="4387067"/>
                </a:lnTo>
                <a:lnTo>
                  <a:pt x="695153" y="4258033"/>
                </a:lnTo>
                <a:lnTo>
                  <a:pt x="1009925" y="4258033"/>
                </a:lnTo>
                <a:lnTo>
                  <a:pt x="1009925" y="4124534"/>
                </a:lnTo>
                <a:lnTo>
                  <a:pt x="695153" y="4124534"/>
                </a:lnTo>
                <a:lnTo>
                  <a:pt x="695153" y="4020504"/>
                </a:lnTo>
                <a:lnTo>
                  <a:pt x="1034482" y="4020504"/>
                </a:lnTo>
                <a:lnTo>
                  <a:pt x="1034482" y="3880754"/>
                </a:lnTo>
                <a:close/>
                <a:moveTo>
                  <a:pt x="2543152" y="3090774"/>
                </a:moveTo>
                <a:cubicBezTo>
                  <a:pt x="2567262" y="3090774"/>
                  <a:pt x="2587205" y="3099927"/>
                  <a:pt x="2602981" y="3118233"/>
                </a:cubicBezTo>
                <a:cubicBezTo>
                  <a:pt x="2618757" y="3136539"/>
                  <a:pt x="2626645" y="3164296"/>
                  <a:pt x="2626645" y="3201503"/>
                </a:cubicBezTo>
                <a:cubicBezTo>
                  <a:pt x="2626645" y="3242579"/>
                  <a:pt x="2618906" y="3272196"/>
                  <a:pt x="2603427" y="3290353"/>
                </a:cubicBezTo>
                <a:cubicBezTo>
                  <a:pt x="2587950" y="3308510"/>
                  <a:pt x="2568602" y="3317588"/>
                  <a:pt x="2545385" y="3317588"/>
                </a:cubicBezTo>
                <a:cubicBezTo>
                  <a:pt x="2523656" y="3317588"/>
                  <a:pt x="2505424" y="3308584"/>
                  <a:pt x="2490690" y="3290576"/>
                </a:cubicBezTo>
                <a:cubicBezTo>
                  <a:pt x="2475956" y="3272568"/>
                  <a:pt x="2468589" y="3244216"/>
                  <a:pt x="2468589" y="3205521"/>
                </a:cubicBezTo>
                <a:cubicBezTo>
                  <a:pt x="2468589" y="3164147"/>
                  <a:pt x="2475733" y="3134679"/>
                  <a:pt x="2490021" y="3117117"/>
                </a:cubicBezTo>
                <a:cubicBezTo>
                  <a:pt x="2504308" y="3099555"/>
                  <a:pt x="2522018" y="3090774"/>
                  <a:pt x="2543152" y="3090774"/>
                </a:cubicBezTo>
                <a:close/>
                <a:moveTo>
                  <a:pt x="5219826" y="3062646"/>
                </a:moveTo>
                <a:cubicBezTo>
                  <a:pt x="5244829" y="3062646"/>
                  <a:pt x="5264995" y="3070236"/>
                  <a:pt x="5280324" y="3085417"/>
                </a:cubicBezTo>
                <a:cubicBezTo>
                  <a:pt x="5295654" y="3100597"/>
                  <a:pt x="5305104" y="3125749"/>
                  <a:pt x="5308676" y="3160873"/>
                </a:cubicBezTo>
                <a:lnTo>
                  <a:pt x="5129636" y="3160873"/>
                </a:lnTo>
                <a:cubicBezTo>
                  <a:pt x="5132613" y="3132595"/>
                  <a:pt x="5139608" y="3111313"/>
                  <a:pt x="5150621" y="3097025"/>
                </a:cubicBezTo>
                <a:cubicBezTo>
                  <a:pt x="5167885" y="3074106"/>
                  <a:pt x="5190953" y="3062646"/>
                  <a:pt x="5219826" y="3062646"/>
                </a:cubicBezTo>
                <a:close/>
                <a:moveTo>
                  <a:pt x="4086351" y="3062646"/>
                </a:moveTo>
                <a:cubicBezTo>
                  <a:pt x="4111354" y="3062646"/>
                  <a:pt x="4131520" y="3070236"/>
                  <a:pt x="4146850" y="3085417"/>
                </a:cubicBezTo>
                <a:cubicBezTo>
                  <a:pt x="4162179" y="3100597"/>
                  <a:pt x="4171629" y="3125749"/>
                  <a:pt x="4175201" y="3160873"/>
                </a:cubicBezTo>
                <a:lnTo>
                  <a:pt x="3996161" y="3160873"/>
                </a:lnTo>
                <a:cubicBezTo>
                  <a:pt x="3999138" y="3132595"/>
                  <a:pt x="4006133" y="3111313"/>
                  <a:pt x="4017146" y="3097025"/>
                </a:cubicBezTo>
                <a:cubicBezTo>
                  <a:pt x="4034410" y="3074106"/>
                  <a:pt x="4057478" y="3062646"/>
                  <a:pt x="4086351" y="3062646"/>
                </a:cubicBezTo>
                <a:close/>
                <a:moveTo>
                  <a:pt x="1647951" y="3062646"/>
                </a:moveTo>
                <a:cubicBezTo>
                  <a:pt x="1672954" y="3062646"/>
                  <a:pt x="1693120" y="3070236"/>
                  <a:pt x="1708450" y="3085417"/>
                </a:cubicBezTo>
                <a:cubicBezTo>
                  <a:pt x="1723779" y="3100597"/>
                  <a:pt x="1733230" y="3125749"/>
                  <a:pt x="1736802" y="3160873"/>
                </a:cubicBezTo>
                <a:lnTo>
                  <a:pt x="1557761" y="3160873"/>
                </a:lnTo>
                <a:cubicBezTo>
                  <a:pt x="1560738" y="3132595"/>
                  <a:pt x="1567733" y="3111313"/>
                  <a:pt x="1578746" y="3097025"/>
                </a:cubicBezTo>
                <a:cubicBezTo>
                  <a:pt x="1596010" y="3074106"/>
                  <a:pt x="1619078" y="3062646"/>
                  <a:pt x="1647951" y="3062646"/>
                </a:cubicBezTo>
                <a:close/>
                <a:moveTo>
                  <a:pt x="4370613" y="2965759"/>
                </a:moveTo>
                <a:lnTo>
                  <a:pt x="4567805" y="3439925"/>
                </a:lnTo>
                <a:lnTo>
                  <a:pt x="4728979" y="3439925"/>
                </a:lnTo>
                <a:lnTo>
                  <a:pt x="4930504" y="2965759"/>
                </a:lnTo>
                <a:lnTo>
                  <a:pt x="4747125" y="2965759"/>
                </a:lnTo>
                <a:lnTo>
                  <a:pt x="4651675" y="3266243"/>
                </a:lnTo>
                <a:lnTo>
                  <a:pt x="4559685" y="2965759"/>
                </a:lnTo>
                <a:close/>
                <a:moveTo>
                  <a:pt x="1097138" y="2965759"/>
                </a:moveTo>
                <a:lnTo>
                  <a:pt x="1097138" y="3439925"/>
                </a:lnTo>
                <a:lnTo>
                  <a:pt x="1278857" y="3439925"/>
                </a:lnTo>
                <a:lnTo>
                  <a:pt x="1278857" y="2965759"/>
                </a:lnTo>
                <a:close/>
                <a:moveTo>
                  <a:pt x="5212236" y="2955043"/>
                </a:moveTo>
                <a:cubicBezTo>
                  <a:pt x="5128594" y="2955043"/>
                  <a:pt x="5063036" y="2977963"/>
                  <a:pt x="5015559" y="3023802"/>
                </a:cubicBezTo>
                <a:cubicBezTo>
                  <a:pt x="4968083" y="3069641"/>
                  <a:pt x="4944345" y="3129619"/>
                  <a:pt x="4944345" y="3203735"/>
                </a:cubicBezTo>
                <a:cubicBezTo>
                  <a:pt x="4944345" y="3255825"/>
                  <a:pt x="4956177" y="3301143"/>
                  <a:pt x="4979841" y="3339690"/>
                </a:cubicBezTo>
                <a:cubicBezTo>
                  <a:pt x="5003504" y="3378236"/>
                  <a:pt x="5033344" y="3406365"/>
                  <a:pt x="5069361" y="3424075"/>
                </a:cubicBezTo>
                <a:cubicBezTo>
                  <a:pt x="5105377" y="3441786"/>
                  <a:pt x="5154788" y="3450641"/>
                  <a:pt x="5217593" y="3450641"/>
                </a:cubicBezTo>
                <a:cubicBezTo>
                  <a:pt x="5289924" y="3450641"/>
                  <a:pt x="5345437" y="3440297"/>
                  <a:pt x="5384132" y="3419610"/>
                </a:cubicBezTo>
                <a:cubicBezTo>
                  <a:pt x="5422827" y="3398923"/>
                  <a:pt x="5455867" y="3364767"/>
                  <a:pt x="5483252" y="3317142"/>
                </a:cubicBezTo>
                <a:lnTo>
                  <a:pt x="5304211" y="3300622"/>
                </a:lnTo>
                <a:cubicBezTo>
                  <a:pt x="5292900" y="3314910"/>
                  <a:pt x="5282334" y="3324881"/>
                  <a:pt x="5272511" y="3330537"/>
                </a:cubicBezTo>
                <a:cubicBezTo>
                  <a:pt x="5256437" y="3339466"/>
                  <a:pt x="5239471" y="3343931"/>
                  <a:pt x="5221612" y="3343931"/>
                </a:cubicBezTo>
                <a:cubicBezTo>
                  <a:pt x="5193335" y="3343931"/>
                  <a:pt x="5170415" y="3333662"/>
                  <a:pt x="5152853" y="3313124"/>
                </a:cubicBezTo>
                <a:cubicBezTo>
                  <a:pt x="5140352" y="3298836"/>
                  <a:pt x="5132464" y="3277107"/>
                  <a:pt x="5129190" y="3247937"/>
                </a:cubicBezTo>
                <a:lnTo>
                  <a:pt x="5493521" y="3247937"/>
                </a:lnTo>
                <a:lnTo>
                  <a:pt x="5493521" y="3227399"/>
                </a:lnTo>
                <a:cubicBezTo>
                  <a:pt x="5493521" y="3164891"/>
                  <a:pt x="5483252" y="3114140"/>
                  <a:pt x="5462713" y="3075148"/>
                </a:cubicBezTo>
                <a:cubicBezTo>
                  <a:pt x="5442175" y="3036155"/>
                  <a:pt x="5412261" y="3006389"/>
                  <a:pt x="5372970" y="2985851"/>
                </a:cubicBezTo>
                <a:cubicBezTo>
                  <a:pt x="5333679" y="2965312"/>
                  <a:pt x="5280101" y="2955043"/>
                  <a:pt x="5212236" y="2955043"/>
                </a:cubicBezTo>
                <a:close/>
                <a:moveTo>
                  <a:pt x="4078761" y="2955043"/>
                </a:moveTo>
                <a:cubicBezTo>
                  <a:pt x="3995119" y="2955043"/>
                  <a:pt x="3929560" y="2977963"/>
                  <a:pt x="3882084" y="3023802"/>
                </a:cubicBezTo>
                <a:cubicBezTo>
                  <a:pt x="3834608" y="3069641"/>
                  <a:pt x="3810870" y="3129619"/>
                  <a:pt x="3810870" y="3203735"/>
                </a:cubicBezTo>
                <a:cubicBezTo>
                  <a:pt x="3810870" y="3255825"/>
                  <a:pt x="3822702" y="3301143"/>
                  <a:pt x="3846366" y="3339690"/>
                </a:cubicBezTo>
                <a:cubicBezTo>
                  <a:pt x="3870029" y="3378236"/>
                  <a:pt x="3899869" y="3406365"/>
                  <a:pt x="3935886" y="3424075"/>
                </a:cubicBezTo>
                <a:cubicBezTo>
                  <a:pt x="3971902" y="3441786"/>
                  <a:pt x="4021313" y="3450641"/>
                  <a:pt x="4084118" y="3450641"/>
                </a:cubicBezTo>
                <a:cubicBezTo>
                  <a:pt x="4156449" y="3450641"/>
                  <a:pt x="4211962" y="3440297"/>
                  <a:pt x="4250657" y="3419610"/>
                </a:cubicBezTo>
                <a:cubicBezTo>
                  <a:pt x="4289352" y="3398923"/>
                  <a:pt x="4322392" y="3364767"/>
                  <a:pt x="4349777" y="3317142"/>
                </a:cubicBezTo>
                <a:lnTo>
                  <a:pt x="4170736" y="3300622"/>
                </a:lnTo>
                <a:cubicBezTo>
                  <a:pt x="4159426" y="3314910"/>
                  <a:pt x="4148859" y="3324881"/>
                  <a:pt x="4139036" y="3330537"/>
                </a:cubicBezTo>
                <a:cubicBezTo>
                  <a:pt x="4122963" y="3339466"/>
                  <a:pt x="4105996" y="3343931"/>
                  <a:pt x="4088137" y="3343931"/>
                </a:cubicBezTo>
                <a:cubicBezTo>
                  <a:pt x="4059860" y="3343931"/>
                  <a:pt x="4036940" y="3333662"/>
                  <a:pt x="4019378" y="3313124"/>
                </a:cubicBezTo>
                <a:cubicBezTo>
                  <a:pt x="4006877" y="3298836"/>
                  <a:pt x="3998989" y="3277107"/>
                  <a:pt x="3995715" y="3247937"/>
                </a:cubicBezTo>
                <a:lnTo>
                  <a:pt x="4360046" y="3247937"/>
                </a:lnTo>
                <a:lnTo>
                  <a:pt x="4360046" y="3227399"/>
                </a:lnTo>
                <a:cubicBezTo>
                  <a:pt x="4360046" y="3164891"/>
                  <a:pt x="4349777" y="3114140"/>
                  <a:pt x="4329238" y="3075148"/>
                </a:cubicBezTo>
                <a:cubicBezTo>
                  <a:pt x="4308700" y="3036155"/>
                  <a:pt x="4278786" y="3006389"/>
                  <a:pt x="4239495" y="2985851"/>
                </a:cubicBezTo>
                <a:cubicBezTo>
                  <a:pt x="4200204" y="2965312"/>
                  <a:pt x="4146626" y="2955043"/>
                  <a:pt x="4078761" y="2955043"/>
                </a:cubicBezTo>
                <a:close/>
                <a:moveTo>
                  <a:pt x="1640361" y="2955043"/>
                </a:moveTo>
                <a:cubicBezTo>
                  <a:pt x="1556720" y="2955043"/>
                  <a:pt x="1491161" y="2977963"/>
                  <a:pt x="1443685" y="3023802"/>
                </a:cubicBezTo>
                <a:cubicBezTo>
                  <a:pt x="1396208" y="3069641"/>
                  <a:pt x="1372470" y="3129619"/>
                  <a:pt x="1372470" y="3203735"/>
                </a:cubicBezTo>
                <a:cubicBezTo>
                  <a:pt x="1372470" y="3255825"/>
                  <a:pt x="1384302" y="3301143"/>
                  <a:pt x="1407966" y="3339690"/>
                </a:cubicBezTo>
                <a:cubicBezTo>
                  <a:pt x="1431630" y="3378236"/>
                  <a:pt x="1461469" y="3406365"/>
                  <a:pt x="1497486" y="3424075"/>
                </a:cubicBezTo>
                <a:cubicBezTo>
                  <a:pt x="1533502" y="3441786"/>
                  <a:pt x="1582913" y="3450641"/>
                  <a:pt x="1645719" y="3450641"/>
                </a:cubicBezTo>
                <a:cubicBezTo>
                  <a:pt x="1718049" y="3450641"/>
                  <a:pt x="1773562" y="3440297"/>
                  <a:pt x="1812257" y="3419610"/>
                </a:cubicBezTo>
                <a:cubicBezTo>
                  <a:pt x="1850953" y="3398923"/>
                  <a:pt x="1883993" y="3364767"/>
                  <a:pt x="1911377" y="3317142"/>
                </a:cubicBezTo>
                <a:lnTo>
                  <a:pt x="1732337" y="3300622"/>
                </a:lnTo>
                <a:cubicBezTo>
                  <a:pt x="1721026" y="3314910"/>
                  <a:pt x="1710459" y="3324881"/>
                  <a:pt x="1700636" y="3330537"/>
                </a:cubicBezTo>
                <a:cubicBezTo>
                  <a:pt x="1684563" y="3339466"/>
                  <a:pt x="1667597" y="3343931"/>
                  <a:pt x="1649737" y="3343931"/>
                </a:cubicBezTo>
                <a:cubicBezTo>
                  <a:pt x="1621460" y="3343931"/>
                  <a:pt x="1598540" y="3333662"/>
                  <a:pt x="1580979" y="3313124"/>
                </a:cubicBezTo>
                <a:cubicBezTo>
                  <a:pt x="1568477" y="3298836"/>
                  <a:pt x="1560589" y="3277107"/>
                  <a:pt x="1557315" y="3247937"/>
                </a:cubicBezTo>
                <a:lnTo>
                  <a:pt x="1921646" y="3247937"/>
                </a:lnTo>
                <a:lnTo>
                  <a:pt x="1921646" y="3227399"/>
                </a:lnTo>
                <a:cubicBezTo>
                  <a:pt x="1921646" y="3164891"/>
                  <a:pt x="1911377" y="3114140"/>
                  <a:pt x="1890839" y="3075148"/>
                </a:cubicBezTo>
                <a:cubicBezTo>
                  <a:pt x="1870300" y="3036155"/>
                  <a:pt x="1840386" y="3006389"/>
                  <a:pt x="1801095" y="2985851"/>
                </a:cubicBezTo>
                <a:cubicBezTo>
                  <a:pt x="1761804" y="2965312"/>
                  <a:pt x="1708227" y="2955043"/>
                  <a:pt x="1640361" y="2955043"/>
                </a:cubicBezTo>
                <a:close/>
                <a:moveTo>
                  <a:pt x="5582966" y="2785379"/>
                </a:moveTo>
                <a:lnTo>
                  <a:pt x="5582966" y="3439925"/>
                </a:lnTo>
                <a:lnTo>
                  <a:pt x="5765132" y="3439925"/>
                </a:lnTo>
                <a:lnTo>
                  <a:pt x="5765132" y="2785379"/>
                </a:lnTo>
                <a:close/>
                <a:moveTo>
                  <a:pt x="3236096" y="2785379"/>
                </a:moveTo>
                <a:lnTo>
                  <a:pt x="3236096" y="3439925"/>
                </a:lnTo>
                <a:lnTo>
                  <a:pt x="3754018" y="3439925"/>
                </a:lnTo>
                <a:lnTo>
                  <a:pt x="3754018" y="3278744"/>
                </a:lnTo>
                <a:lnTo>
                  <a:pt x="3438353" y="3278744"/>
                </a:lnTo>
                <a:lnTo>
                  <a:pt x="3438353" y="2785379"/>
                </a:lnTo>
                <a:close/>
                <a:moveTo>
                  <a:pt x="2625305" y="2785379"/>
                </a:moveTo>
                <a:lnTo>
                  <a:pt x="2625305" y="3012193"/>
                </a:lnTo>
                <a:cubicBezTo>
                  <a:pt x="2607446" y="2993143"/>
                  <a:pt x="2586982" y="2978856"/>
                  <a:pt x="2563914" y="2969331"/>
                </a:cubicBezTo>
                <a:cubicBezTo>
                  <a:pt x="2540845" y="2959806"/>
                  <a:pt x="2515172" y="2955043"/>
                  <a:pt x="2486895" y="2955043"/>
                </a:cubicBezTo>
                <a:cubicBezTo>
                  <a:pt x="2428852" y="2955043"/>
                  <a:pt x="2381004" y="2975879"/>
                  <a:pt x="2343350" y="3017551"/>
                </a:cubicBezTo>
                <a:cubicBezTo>
                  <a:pt x="2305697" y="3059223"/>
                  <a:pt x="2286870" y="3119350"/>
                  <a:pt x="2286870" y="3197931"/>
                </a:cubicBezTo>
                <a:cubicBezTo>
                  <a:pt x="2286870" y="3268178"/>
                  <a:pt x="2303911" y="3327858"/>
                  <a:pt x="2337993" y="3376971"/>
                </a:cubicBezTo>
                <a:cubicBezTo>
                  <a:pt x="2372074" y="3426084"/>
                  <a:pt x="2421411" y="3450641"/>
                  <a:pt x="2486002" y="3450641"/>
                </a:cubicBezTo>
                <a:cubicBezTo>
                  <a:pt x="2518149" y="3450641"/>
                  <a:pt x="2547319" y="3443795"/>
                  <a:pt x="2573513" y="3430103"/>
                </a:cubicBezTo>
                <a:cubicBezTo>
                  <a:pt x="2593158" y="3419685"/>
                  <a:pt x="2614887" y="3399593"/>
                  <a:pt x="2638700" y="3369827"/>
                </a:cubicBezTo>
                <a:lnTo>
                  <a:pt x="2638700" y="3439925"/>
                </a:lnTo>
                <a:lnTo>
                  <a:pt x="2808810" y="3439925"/>
                </a:lnTo>
                <a:lnTo>
                  <a:pt x="2808810" y="2785379"/>
                </a:lnTo>
                <a:close/>
                <a:moveTo>
                  <a:pt x="2011092" y="2785379"/>
                </a:moveTo>
                <a:lnTo>
                  <a:pt x="2011092" y="3439925"/>
                </a:lnTo>
                <a:lnTo>
                  <a:pt x="2193257" y="3439925"/>
                </a:lnTo>
                <a:lnTo>
                  <a:pt x="2193257" y="2785379"/>
                </a:lnTo>
                <a:close/>
                <a:moveTo>
                  <a:pt x="1097138" y="2785379"/>
                </a:moveTo>
                <a:lnTo>
                  <a:pt x="1097138" y="2909055"/>
                </a:lnTo>
                <a:lnTo>
                  <a:pt x="1278857" y="2909055"/>
                </a:lnTo>
                <a:lnTo>
                  <a:pt x="1278857" y="2785379"/>
                </a:lnTo>
                <a:close/>
                <a:moveTo>
                  <a:pt x="493789" y="2785379"/>
                </a:moveTo>
                <a:lnTo>
                  <a:pt x="493789" y="3439925"/>
                </a:lnTo>
                <a:lnTo>
                  <a:pt x="696939" y="3439925"/>
                </a:lnTo>
                <a:lnTo>
                  <a:pt x="696939" y="3172481"/>
                </a:lnTo>
                <a:lnTo>
                  <a:pt x="950543" y="3172481"/>
                </a:lnTo>
                <a:lnTo>
                  <a:pt x="950543" y="3040322"/>
                </a:lnTo>
                <a:lnTo>
                  <a:pt x="696939" y="3040322"/>
                </a:lnTo>
                <a:lnTo>
                  <a:pt x="696939" y="2926022"/>
                </a:lnTo>
                <a:lnTo>
                  <a:pt x="993851" y="2926022"/>
                </a:lnTo>
                <a:lnTo>
                  <a:pt x="993851" y="2785379"/>
                </a:lnTo>
                <a:close/>
                <a:moveTo>
                  <a:pt x="2802113" y="1991381"/>
                </a:moveTo>
                <a:cubicBezTo>
                  <a:pt x="2825330" y="1991381"/>
                  <a:pt x="2844976" y="2000534"/>
                  <a:pt x="2861049" y="2018840"/>
                </a:cubicBezTo>
                <a:cubicBezTo>
                  <a:pt x="2877122" y="2037146"/>
                  <a:pt x="2885159" y="2063563"/>
                  <a:pt x="2885159" y="2098091"/>
                </a:cubicBezTo>
                <a:cubicBezTo>
                  <a:pt x="2885159" y="2132619"/>
                  <a:pt x="2877495" y="2158441"/>
                  <a:pt x="2862165" y="2175556"/>
                </a:cubicBezTo>
                <a:cubicBezTo>
                  <a:pt x="2846836" y="2192671"/>
                  <a:pt x="2827860" y="2201229"/>
                  <a:pt x="2805238" y="2201229"/>
                </a:cubicBezTo>
                <a:cubicBezTo>
                  <a:pt x="2781426" y="2201229"/>
                  <a:pt x="2762227" y="2192969"/>
                  <a:pt x="2747642" y="2176449"/>
                </a:cubicBezTo>
                <a:cubicBezTo>
                  <a:pt x="2733057" y="2159929"/>
                  <a:pt x="2725764" y="2134554"/>
                  <a:pt x="2725764" y="2100323"/>
                </a:cubicBezTo>
                <a:cubicBezTo>
                  <a:pt x="2725764" y="2061330"/>
                  <a:pt x="2732685" y="2033425"/>
                  <a:pt x="2746526" y="2016608"/>
                </a:cubicBezTo>
                <a:cubicBezTo>
                  <a:pt x="2760367" y="1999790"/>
                  <a:pt x="2778896" y="1991381"/>
                  <a:pt x="2802113" y="1991381"/>
                </a:cubicBezTo>
                <a:close/>
                <a:moveTo>
                  <a:pt x="3427786" y="1984684"/>
                </a:moveTo>
                <a:cubicBezTo>
                  <a:pt x="3452790" y="1984684"/>
                  <a:pt x="3473774" y="1994730"/>
                  <a:pt x="3490741" y="2014821"/>
                </a:cubicBezTo>
                <a:cubicBezTo>
                  <a:pt x="3507707" y="2034913"/>
                  <a:pt x="3516190" y="2065497"/>
                  <a:pt x="3516190" y="2106574"/>
                </a:cubicBezTo>
                <a:cubicBezTo>
                  <a:pt x="3516190" y="2150627"/>
                  <a:pt x="3507782" y="2182625"/>
                  <a:pt x="3490964" y="2202568"/>
                </a:cubicBezTo>
                <a:cubicBezTo>
                  <a:pt x="3474146" y="2222511"/>
                  <a:pt x="3452641" y="2232483"/>
                  <a:pt x="3426447" y="2232483"/>
                </a:cubicBezTo>
                <a:cubicBezTo>
                  <a:pt x="3400551" y="2232483"/>
                  <a:pt x="3379045" y="2222362"/>
                  <a:pt x="3361930" y="2202122"/>
                </a:cubicBezTo>
                <a:cubicBezTo>
                  <a:pt x="3344815" y="2181881"/>
                  <a:pt x="3336257" y="2150627"/>
                  <a:pt x="3336257" y="2108360"/>
                </a:cubicBezTo>
                <a:cubicBezTo>
                  <a:pt x="3336257" y="2066688"/>
                  <a:pt x="3344889" y="2035657"/>
                  <a:pt x="3362153" y="2015268"/>
                </a:cubicBezTo>
                <a:cubicBezTo>
                  <a:pt x="3379417" y="1994878"/>
                  <a:pt x="3401295" y="1984684"/>
                  <a:pt x="3427786" y="1984684"/>
                </a:cubicBezTo>
                <a:close/>
                <a:moveTo>
                  <a:pt x="1598987" y="1984684"/>
                </a:moveTo>
                <a:cubicBezTo>
                  <a:pt x="1623990" y="1984684"/>
                  <a:pt x="1644975" y="1994730"/>
                  <a:pt x="1661941" y="2014821"/>
                </a:cubicBezTo>
                <a:cubicBezTo>
                  <a:pt x="1678907" y="2034913"/>
                  <a:pt x="1687391" y="2065497"/>
                  <a:pt x="1687391" y="2106574"/>
                </a:cubicBezTo>
                <a:cubicBezTo>
                  <a:pt x="1687391" y="2150627"/>
                  <a:pt x="1678982" y="2182625"/>
                  <a:pt x="1662164" y="2202568"/>
                </a:cubicBezTo>
                <a:cubicBezTo>
                  <a:pt x="1645347" y="2222511"/>
                  <a:pt x="1623841" y="2232483"/>
                  <a:pt x="1597647" y="2232483"/>
                </a:cubicBezTo>
                <a:cubicBezTo>
                  <a:pt x="1571751" y="2232483"/>
                  <a:pt x="1550245" y="2222362"/>
                  <a:pt x="1533130" y="2202122"/>
                </a:cubicBezTo>
                <a:cubicBezTo>
                  <a:pt x="1516015" y="2181881"/>
                  <a:pt x="1507457" y="2150627"/>
                  <a:pt x="1507457" y="2108360"/>
                </a:cubicBezTo>
                <a:cubicBezTo>
                  <a:pt x="1507457" y="2066688"/>
                  <a:pt x="1516089" y="2035657"/>
                  <a:pt x="1533353" y="2015268"/>
                </a:cubicBezTo>
                <a:cubicBezTo>
                  <a:pt x="1550617" y="1994878"/>
                  <a:pt x="1572495" y="1984684"/>
                  <a:pt x="1598987" y="1984684"/>
                </a:cubicBezTo>
                <a:close/>
                <a:moveTo>
                  <a:pt x="3425108" y="1859668"/>
                </a:moveTo>
                <a:cubicBezTo>
                  <a:pt x="3342061" y="1859668"/>
                  <a:pt x="3276131" y="1883109"/>
                  <a:pt x="3227315" y="1929989"/>
                </a:cubicBezTo>
                <a:cubicBezTo>
                  <a:pt x="3178499" y="1976870"/>
                  <a:pt x="3154092" y="2036476"/>
                  <a:pt x="3154092" y="2108806"/>
                </a:cubicBezTo>
                <a:cubicBezTo>
                  <a:pt x="3154092" y="2186495"/>
                  <a:pt x="3182964" y="2249300"/>
                  <a:pt x="3240710" y="2297223"/>
                </a:cubicBezTo>
                <a:cubicBezTo>
                  <a:pt x="3287739" y="2335918"/>
                  <a:pt x="3349354" y="2355266"/>
                  <a:pt x="3425554" y="2355266"/>
                </a:cubicBezTo>
                <a:cubicBezTo>
                  <a:pt x="3510981" y="2355266"/>
                  <a:pt x="3577880" y="2331974"/>
                  <a:pt x="3626249" y="2285391"/>
                </a:cubicBezTo>
                <a:cubicBezTo>
                  <a:pt x="3674618" y="2238808"/>
                  <a:pt x="3698802" y="2179053"/>
                  <a:pt x="3698802" y="2106127"/>
                </a:cubicBezTo>
                <a:cubicBezTo>
                  <a:pt x="3698802" y="2041238"/>
                  <a:pt x="3679306" y="1986619"/>
                  <a:pt x="3640313" y="1942268"/>
                </a:cubicBezTo>
                <a:cubicBezTo>
                  <a:pt x="3591795" y="1887201"/>
                  <a:pt x="3520060" y="1859668"/>
                  <a:pt x="3425108" y="1859668"/>
                </a:cubicBezTo>
                <a:close/>
                <a:moveTo>
                  <a:pt x="2738266" y="1859668"/>
                </a:moveTo>
                <a:cubicBezTo>
                  <a:pt x="2680521" y="1859668"/>
                  <a:pt x="2633788" y="1879016"/>
                  <a:pt x="2598070" y="1917711"/>
                </a:cubicBezTo>
                <a:cubicBezTo>
                  <a:pt x="2562351" y="1956406"/>
                  <a:pt x="2544492" y="2012664"/>
                  <a:pt x="2544492" y="2086482"/>
                </a:cubicBezTo>
                <a:cubicBezTo>
                  <a:pt x="2544492" y="2151074"/>
                  <a:pt x="2558333" y="2203015"/>
                  <a:pt x="2586015" y="2242305"/>
                </a:cubicBezTo>
                <a:cubicBezTo>
                  <a:pt x="2625008" y="2297670"/>
                  <a:pt x="2676204" y="2325351"/>
                  <a:pt x="2739605" y="2325351"/>
                </a:cubicBezTo>
                <a:cubicBezTo>
                  <a:pt x="2772050" y="2325351"/>
                  <a:pt x="2802262" y="2317910"/>
                  <a:pt x="2830242" y="2303027"/>
                </a:cubicBezTo>
                <a:cubicBezTo>
                  <a:pt x="2848101" y="2293502"/>
                  <a:pt x="2865960" y="2278173"/>
                  <a:pt x="2883820" y="2257039"/>
                </a:cubicBezTo>
                <a:lnTo>
                  <a:pt x="2883820" y="2328923"/>
                </a:lnTo>
                <a:cubicBezTo>
                  <a:pt x="2883820" y="2363749"/>
                  <a:pt x="2877346" y="2388157"/>
                  <a:pt x="2864398" y="2402147"/>
                </a:cubicBezTo>
                <a:cubicBezTo>
                  <a:pt x="2851450" y="2416137"/>
                  <a:pt x="2831879" y="2423132"/>
                  <a:pt x="2805685" y="2423132"/>
                </a:cubicBezTo>
                <a:cubicBezTo>
                  <a:pt x="2785444" y="2423132"/>
                  <a:pt x="2768627" y="2418518"/>
                  <a:pt x="2755232" y="2409290"/>
                </a:cubicBezTo>
                <a:cubicBezTo>
                  <a:pt x="2746005" y="2403040"/>
                  <a:pt x="2739159" y="2391729"/>
                  <a:pt x="2734694" y="2375358"/>
                </a:cubicBezTo>
                <a:lnTo>
                  <a:pt x="2558333" y="2355266"/>
                </a:lnTo>
                <a:cubicBezTo>
                  <a:pt x="2557737" y="2365386"/>
                  <a:pt x="2557440" y="2373423"/>
                  <a:pt x="2557440" y="2379376"/>
                </a:cubicBezTo>
                <a:cubicBezTo>
                  <a:pt x="2557440" y="2427299"/>
                  <a:pt x="2575225" y="2465547"/>
                  <a:pt x="2610794" y="2494122"/>
                </a:cubicBezTo>
                <a:cubicBezTo>
                  <a:pt x="2646364" y="2522698"/>
                  <a:pt x="2711774" y="2536985"/>
                  <a:pt x="2807024" y="2536985"/>
                </a:cubicBezTo>
                <a:cubicBezTo>
                  <a:pt x="2848696" y="2536985"/>
                  <a:pt x="2885680" y="2533264"/>
                  <a:pt x="2917976" y="2525823"/>
                </a:cubicBezTo>
                <a:cubicBezTo>
                  <a:pt x="2950271" y="2518381"/>
                  <a:pt x="2976912" y="2506327"/>
                  <a:pt x="2997896" y="2489658"/>
                </a:cubicBezTo>
                <a:cubicBezTo>
                  <a:pt x="3018881" y="2472989"/>
                  <a:pt x="3035699" y="2451186"/>
                  <a:pt x="3048349" y="2424248"/>
                </a:cubicBezTo>
                <a:cubicBezTo>
                  <a:pt x="3061000" y="2397310"/>
                  <a:pt x="3067325" y="2368958"/>
                  <a:pt x="3067325" y="2339193"/>
                </a:cubicBezTo>
                <a:lnTo>
                  <a:pt x="3066878" y="2318208"/>
                </a:lnTo>
                <a:lnTo>
                  <a:pt x="3066878" y="1870384"/>
                </a:lnTo>
                <a:lnTo>
                  <a:pt x="2896768" y="1870384"/>
                </a:lnTo>
                <a:lnTo>
                  <a:pt x="2896768" y="1940482"/>
                </a:lnTo>
                <a:cubicBezTo>
                  <a:pt x="2875932" y="1911609"/>
                  <a:pt x="2853533" y="1890922"/>
                  <a:pt x="2829572" y="1878420"/>
                </a:cubicBezTo>
                <a:cubicBezTo>
                  <a:pt x="2805610" y="1865919"/>
                  <a:pt x="2775175" y="1859668"/>
                  <a:pt x="2738266" y="1859668"/>
                </a:cubicBezTo>
                <a:close/>
                <a:moveTo>
                  <a:pt x="2297883" y="1859668"/>
                </a:moveTo>
                <a:cubicBezTo>
                  <a:pt x="2260676" y="1859668"/>
                  <a:pt x="2229125" y="1866440"/>
                  <a:pt x="2203229" y="1879983"/>
                </a:cubicBezTo>
                <a:cubicBezTo>
                  <a:pt x="2177333" y="1893527"/>
                  <a:pt x="2151734" y="1916074"/>
                  <a:pt x="2126433" y="1947626"/>
                </a:cubicBezTo>
                <a:lnTo>
                  <a:pt x="2126433" y="1870384"/>
                </a:lnTo>
                <a:lnTo>
                  <a:pt x="1957216" y="1870384"/>
                </a:lnTo>
                <a:lnTo>
                  <a:pt x="1957216" y="2344550"/>
                </a:lnTo>
                <a:lnTo>
                  <a:pt x="2138935" y="2344550"/>
                </a:lnTo>
                <a:lnTo>
                  <a:pt x="2138935" y="2116843"/>
                </a:lnTo>
                <a:cubicBezTo>
                  <a:pt x="2138935" y="2073683"/>
                  <a:pt x="2145781" y="2043769"/>
                  <a:pt x="2159473" y="2027100"/>
                </a:cubicBezTo>
                <a:cubicBezTo>
                  <a:pt x="2173165" y="2010431"/>
                  <a:pt x="2191025" y="2002097"/>
                  <a:pt x="2213051" y="2002097"/>
                </a:cubicBezTo>
                <a:cubicBezTo>
                  <a:pt x="2232994" y="2002097"/>
                  <a:pt x="2248473" y="2008273"/>
                  <a:pt x="2259486" y="2020626"/>
                </a:cubicBezTo>
                <a:cubicBezTo>
                  <a:pt x="2270499" y="2032978"/>
                  <a:pt x="2276006" y="2054038"/>
                  <a:pt x="2276006" y="2083803"/>
                </a:cubicBezTo>
                <a:lnTo>
                  <a:pt x="2276006" y="2344550"/>
                </a:lnTo>
                <a:lnTo>
                  <a:pt x="2458618" y="2344550"/>
                </a:lnTo>
                <a:lnTo>
                  <a:pt x="2458618" y="2043173"/>
                </a:lnTo>
                <a:cubicBezTo>
                  <a:pt x="2458618" y="1980665"/>
                  <a:pt x="2444405" y="1934454"/>
                  <a:pt x="2415979" y="1904540"/>
                </a:cubicBezTo>
                <a:cubicBezTo>
                  <a:pt x="2387552" y="1874626"/>
                  <a:pt x="2348187" y="1859668"/>
                  <a:pt x="2297883" y="1859668"/>
                </a:cubicBezTo>
                <a:close/>
                <a:moveTo>
                  <a:pt x="1596308" y="1859668"/>
                </a:moveTo>
                <a:cubicBezTo>
                  <a:pt x="1513262" y="1859668"/>
                  <a:pt x="1447331" y="1883109"/>
                  <a:pt x="1398515" y="1929989"/>
                </a:cubicBezTo>
                <a:cubicBezTo>
                  <a:pt x="1349700" y="1976870"/>
                  <a:pt x="1325292" y="2036476"/>
                  <a:pt x="1325292" y="2108806"/>
                </a:cubicBezTo>
                <a:cubicBezTo>
                  <a:pt x="1325292" y="2186495"/>
                  <a:pt x="1354164" y="2249300"/>
                  <a:pt x="1411910" y="2297223"/>
                </a:cubicBezTo>
                <a:cubicBezTo>
                  <a:pt x="1458940" y="2335918"/>
                  <a:pt x="1520554" y="2355266"/>
                  <a:pt x="1596754" y="2355266"/>
                </a:cubicBezTo>
                <a:cubicBezTo>
                  <a:pt x="1682182" y="2355266"/>
                  <a:pt x="1749080" y="2331974"/>
                  <a:pt x="1797449" y="2285391"/>
                </a:cubicBezTo>
                <a:cubicBezTo>
                  <a:pt x="1845818" y="2238808"/>
                  <a:pt x="1870003" y="2179053"/>
                  <a:pt x="1870003" y="2106127"/>
                </a:cubicBezTo>
                <a:cubicBezTo>
                  <a:pt x="1870003" y="2041238"/>
                  <a:pt x="1850506" y="1986619"/>
                  <a:pt x="1811513" y="1942268"/>
                </a:cubicBezTo>
                <a:cubicBezTo>
                  <a:pt x="1762995" y="1887201"/>
                  <a:pt x="1691260" y="1859668"/>
                  <a:pt x="1596308" y="1859668"/>
                </a:cubicBezTo>
                <a:close/>
                <a:moveTo>
                  <a:pt x="490664" y="1690004"/>
                </a:moveTo>
                <a:lnTo>
                  <a:pt x="490664" y="2344550"/>
                </a:lnTo>
                <a:lnTo>
                  <a:pt x="656309" y="2344550"/>
                </a:lnTo>
                <a:lnTo>
                  <a:pt x="656309" y="1845381"/>
                </a:lnTo>
                <a:lnTo>
                  <a:pt x="783704" y="2344550"/>
                </a:lnTo>
                <a:lnTo>
                  <a:pt x="933639" y="2344550"/>
                </a:lnTo>
                <a:lnTo>
                  <a:pt x="1061271" y="1845381"/>
                </a:lnTo>
                <a:lnTo>
                  <a:pt x="1061271" y="2344550"/>
                </a:lnTo>
                <a:lnTo>
                  <a:pt x="1226916" y="2344550"/>
                </a:lnTo>
                <a:lnTo>
                  <a:pt x="1226916" y="1690004"/>
                </a:lnTo>
                <a:lnTo>
                  <a:pt x="961084" y="1690004"/>
                </a:lnTo>
                <a:lnTo>
                  <a:pt x="859236" y="2088268"/>
                </a:lnTo>
                <a:lnTo>
                  <a:pt x="756657" y="1690004"/>
                </a:lnTo>
                <a:close/>
                <a:moveTo>
                  <a:pt x="5001208" y="0"/>
                </a:moveTo>
                <a:cubicBezTo>
                  <a:pt x="7287208" y="3153747"/>
                  <a:pt x="5952931" y="4590661"/>
                  <a:pt x="6428792" y="6885992"/>
                </a:cubicBezTo>
                <a:lnTo>
                  <a:pt x="0" y="6885992"/>
                </a:lnTo>
                <a:lnTo>
                  <a:pt x="0" y="279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HashiCorp Vault Operator Manages Kubernetes Secrets - The New Stack">
            <a:extLst>
              <a:ext uri="{FF2B5EF4-FFF2-40B4-BE49-F238E27FC236}">
                <a16:creationId xmlns:a16="http://schemas.microsoft.com/office/drawing/2014/main" id="{E5D3781C-EAE7-7AF4-47EB-5104DFE1D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505" y="6053235"/>
            <a:ext cx="1219978" cy="68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918804-AF97-0863-5EC2-492DE6DD7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475" y="978904"/>
            <a:ext cx="1330923" cy="17176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465EF1-6FEA-0257-4EBD-5A42D611A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412" y="121577"/>
            <a:ext cx="983071" cy="9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0580689-4600-92AD-3C31-1822D8C8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59" y="30214"/>
            <a:ext cx="4821040" cy="682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632F6C7-8513-2A9D-0B26-02CEFDC08383}"/>
              </a:ext>
            </a:extLst>
          </p:cNvPr>
          <p:cNvSpPr txBox="1"/>
          <p:nvPr/>
        </p:nvSpPr>
        <p:spPr>
          <a:xfrm>
            <a:off x="7816001" y="1871098"/>
            <a:ext cx="39624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Setup Master Key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Euclid Circular A"/>
              </a:rPr>
              <a:t>The Local Key Provider is not suitable for production.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Euclid Circular A"/>
              </a:rPr>
              <a:t>The Local Key Provider is an insecure method of storage and is therefore </a:t>
            </a:r>
            <a:r>
              <a:rPr lang="en-US" b="1" i="0" dirty="0">
                <a:solidFill>
                  <a:srgbClr val="000000"/>
                </a:solidFill>
                <a:effectLst/>
                <a:latin typeface="Euclid Circular A"/>
              </a:rPr>
              <a:t>not recommended</a:t>
            </a:r>
            <a:r>
              <a:rPr lang="en-US" b="0" i="0" dirty="0">
                <a:solidFill>
                  <a:srgbClr val="000000"/>
                </a:solidFill>
                <a:effectLst/>
                <a:latin typeface="Euclid Circular A"/>
              </a:rPr>
              <a:t> if you plan to use CSFLE in production. Instead, you should configure a master key in a </a:t>
            </a:r>
            <a:r>
              <a:rPr lang="en-US" b="0" i="0" u="none" strike="noStrike" dirty="0">
                <a:solidFill>
                  <a:srgbClr val="006CFA"/>
                </a:solidFill>
                <a:effectLst/>
                <a:latin typeface="Euclid Circular A"/>
                <a:hlinkClick r:id="rId3"/>
              </a:rPr>
              <a:t>Key Management System</a:t>
            </a:r>
            <a:r>
              <a:rPr lang="en-US" b="0" i="0" dirty="0">
                <a:solidFill>
                  <a:srgbClr val="000000"/>
                </a:solidFill>
                <a:effectLst/>
                <a:latin typeface="Euclid Circular A"/>
              </a:rPr>
              <a:t> (KMS) which stores and decrypts your data encryption keys remotely.</a:t>
            </a:r>
          </a:p>
        </p:txBody>
      </p:sp>
      <p:pic>
        <p:nvPicPr>
          <p:cNvPr id="3" name="Picture 2" descr="Diagram that describes creating the master key when using a local&#10;provider">
            <a:extLst>
              <a:ext uri="{FF2B5EF4-FFF2-40B4-BE49-F238E27FC236}">
                <a16:creationId xmlns:a16="http://schemas.microsoft.com/office/drawing/2014/main" id="{A2A3DBC2-C40B-A0E3-3171-715D3DA31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78" y="2218412"/>
            <a:ext cx="5447530" cy="245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99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0580689-4600-92AD-3C31-1822D8C8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59" y="30214"/>
            <a:ext cx="4821040" cy="682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632F6C7-8513-2A9D-0B26-02CEFDC08383}"/>
              </a:ext>
            </a:extLst>
          </p:cNvPr>
          <p:cNvSpPr txBox="1"/>
          <p:nvPr/>
        </p:nvSpPr>
        <p:spPr>
          <a:xfrm>
            <a:off x="7816001" y="1871098"/>
            <a:ext cx="3962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Querying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Euclid Circular A"/>
              </a:rPr>
              <a:t>The following diagram shows the steps taken by the client application and driver to query and decrypt field-level encrypted data.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897D9-7789-C569-7E50-477E338E0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9" y="1063688"/>
            <a:ext cx="6023689" cy="512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2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0580689-4600-92AD-3C31-1822D8C8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59" y="30214"/>
            <a:ext cx="4821040" cy="682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632F6C7-8513-2A9D-0B26-02CEFDC08383}"/>
              </a:ext>
            </a:extLst>
          </p:cNvPr>
          <p:cNvSpPr txBox="1"/>
          <p:nvPr/>
        </p:nvSpPr>
        <p:spPr>
          <a:xfrm>
            <a:off x="7816001" y="1871098"/>
            <a:ext cx="3962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Inserting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Euclid Circular A"/>
              </a:rPr>
              <a:t>The following diagram shows the steps taken by the client application and driver to perform a write of field-level encrypted data</a:t>
            </a:r>
          </a:p>
        </p:txBody>
      </p:sp>
      <p:pic>
        <p:nvPicPr>
          <p:cNvPr id="4098" name="Picture 2" descr="Diagram that shows the data flow for a write of field-level encrypted&#10;data">
            <a:extLst>
              <a:ext uri="{FF2B5EF4-FFF2-40B4-BE49-F238E27FC236}">
                <a16:creationId xmlns:a16="http://schemas.microsoft.com/office/drawing/2014/main" id="{BBBC52F4-47BC-8827-7752-1BB294B1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5" y="1515799"/>
            <a:ext cx="7074373" cy="40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59861DE-D1A5-10C2-3FE2-1E12CD80F244}"/>
              </a:ext>
            </a:extLst>
          </p:cNvPr>
          <p:cNvGrpSpPr/>
          <p:nvPr/>
        </p:nvGrpSpPr>
        <p:grpSpPr>
          <a:xfrm>
            <a:off x="2768015" y="3139864"/>
            <a:ext cx="1771650" cy="971550"/>
            <a:chOff x="3476625" y="2295525"/>
            <a:chExt cx="1771650" cy="97155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DBFF95-D06C-779B-2911-1E775A46694E}"/>
                </a:ext>
              </a:extLst>
            </p:cNvPr>
            <p:cNvSpPr/>
            <p:nvPr/>
          </p:nvSpPr>
          <p:spPr>
            <a:xfrm>
              <a:off x="3476625" y="2295525"/>
              <a:ext cx="1771650" cy="9715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E6BCA4-2126-3920-C85B-4E713B215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8856" y="2399499"/>
              <a:ext cx="744818" cy="73437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F2D753-85C2-0CFA-6297-3567DFD4B894}"/>
              </a:ext>
            </a:extLst>
          </p:cNvPr>
          <p:cNvGrpSpPr/>
          <p:nvPr/>
        </p:nvGrpSpPr>
        <p:grpSpPr>
          <a:xfrm>
            <a:off x="236708" y="2895091"/>
            <a:ext cx="1761207" cy="1151041"/>
            <a:chOff x="1100112" y="2485985"/>
            <a:chExt cx="1761207" cy="1151041"/>
          </a:xfrm>
        </p:grpSpPr>
        <p:pic>
          <p:nvPicPr>
            <p:cNvPr id="2052" name="Picture 4" descr="Lazy loading in React">
              <a:extLst>
                <a:ext uri="{FF2B5EF4-FFF2-40B4-BE49-F238E27FC236}">
                  <a16:creationId xmlns:a16="http://schemas.microsoft.com/office/drawing/2014/main" id="{74E10AA6-29EE-A307-0775-EAACF21AD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112" y="2790825"/>
              <a:ext cx="1271613" cy="846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96341-6D47-05D7-8490-2CE899046A91}"/>
                </a:ext>
              </a:extLst>
            </p:cNvPr>
            <p:cNvSpPr txBox="1"/>
            <p:nvPr/>
          </p:nvSpPr>
          <p:spPr>
            <a:xfrm>
              <a:off x="1556394" y="2485985"/>
              <a:ext cx="1304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FE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2EAE71-C8B9-E1B3-C289-D7CF5348FE5D}"/>
              </a:ext>
            </a:extLst>
          </p:cNvPr>
          <p:cNvCxnSpPr>
            <a:stCxn id="2052" idx="3"/>
            <a:endCxn id="4" idx="1"/>
          </p:cNvCxnSpPr>
          <p:nvPr/>
        </p:nvCxnSpPr>
        <p:spPr>
          <a:xfrm>
            <a:off x="1508321" y="3623032"/>
            <a:ext cx="1259694" cy="2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98EA96-0A1C-91DE-C1C6-921D1A72DAD1}"/>
              </a:ext>
            </a:extLst>
          </p:cNvPr>
          <p:cNvCxnSpPr>
            <a:cxnSpLocks/>
          </p:cNvCxnSpPr>
          <p:nvPr/>
        </p:nvCxnSpPr>
        <p:spPr>
          <a:xfrm flipV="1">
            <a:off x="2012113" y="4108807"/>
            <a:ext cx="959725" cy="910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580689-4600-92AD-3C31-1822D8C8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059" y="30214"/>
            <a:ext cx="4821040" cy="682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632F6C7-8513-2A9D-0B26-02CEFDC08383}"/>
              </a:ext>
            </a:extLst>
          </p:cNvPr>
          <p:cNvSpPr txBox="1"/>
          <p:nvPr/>
        </p:nvSpPr>
        <p:spPr>
          <a:xfrm>
            <a:off x="7740560" y="2316505"/>
            <a:ext cx="396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Saving/Updating</a:t>
            </a:r>
          </a:p>
          <a:p>
            <a:pPr marL="342900" indent="-342900">
              <a:buAutoNum type="arabicPeriod"/>
            </a:pPr>
            <a:r>
              <a:rPr lang="en-US" sz="1600" dirty="0"/>
              <a:t>FE makes a API call to save/update.</a:t>
            </a:r>
          </a:p>
          <a:p>
            <a:pPr marL="342900" indent="-342900">
              <a:buAutoNum type="arabicPeriod"/>
            </a:pPr>
            <a:r>
              <a:rPr lang="en-US" sz="1600" dirty="0"/>
              <a:t>BE will check the {Json Schema} which field to encrypt with the Data key.</a:t>
            </a:r>
          </a:p>
          <a:p>
            <a:pPr marL="342900" indent="-342900">
              <a:buAutoNum type="arabicPeriod"/>
            </a:pPr>
            <a:r>
              <a:rPr lang="en-US" sz="1600" dirty="0"/>
              <a:t>The payload with encrypted columns are stored in App Collection.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E64ACC-F0EE-FE88-3F06-E08D81C235DB}"/>
              </a:ext>
            </a:extLst>
          </p:cNvPr>
          <p:cNvSpPr txBox="1"/>
          <p:nvPr/>
        </p:nvSpPr>
        <p:spPr>
          <a:xfrm>
            <a:off x="7756680" y="178327"/>
            <a:ext cx="39624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When Backend Starts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BE gets Master Key from KMS.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BE will get Encrypted Data key from Key Vault Collection. It has to decrypt this key with the Master Key.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BE gets JSON Schema from  Schema Collection.</a:t>
            </a:r>
          </a:p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1EB0F0-CAA9-5168-3BEC-AE2A8D840A1C}"/>
              </a:ext>
            </a:extLst>
          </p:cNvPr>
          <p:cNvSpPr txBox="1"/>
          <p:nvPr/>
        </p:nvSpPr>
        <p:spPr>
          <a:xfrm>
            <a:off x="7721937" y="4538482"/>
            <a:ext cx="4229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Querying</a:t>
            </a:r>
          </a:p>
          <a:p>
            <a:pPr marL="342900" indent="-342900">
              <a:buAutoNum type="arabicPeriod"/>
            </a:pPr>
            <a:r>
              <a:rPr lang="en-US" sz="1600" dirty="0"/>
              <a:t>FE makes a API call to query</a:t>
            </a:r>
          </a:p>
          <a:p>
            <a:pPr marL="342900" indent="-342900">
              <a:buAutoNum type="arabicPeriod"/>
            </a:pPr>
            <a:r>
              <a:rPr lang="en-US" sz="1600" dirty="0"/>
              <a:t>Get data from App Collection.</a:t>
            </a:r>
          </a:p>
          <a:p>
            <a:pPr marL="342900" indent="-342900">
              <a:buAutoNum type="arabicPeriod"/>
            </a:pPr>
            <a:r>
              <a:rPr lang="en-US" sz="1600" dirty="0"/>
              <a:t>BE will check the {Json Schema} which field to decrypt with the Data key</a:t>
            </a:r>
          </a:p>
          <a:p>
            <a:pPr marL="342900" indent="-342900">
              <a:buAutoNum type="arabicPeriod"/>
            </a:pPr>
            <a:r>
              <a:rPr lang="en-US" sz="1600" dirty="0"/>
              <a:t>The payload with the decrypted columns is send to FE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480B80-1D81-682A-A54B-7105701EC7D8}"/>
              </a:ext>
            </a:extLst>
          </p:cNvPr>
          <p:cNvSpPr txBox="1"/>
          <p:nvPr/>
        </p:nvSpPr>
        <p:spPr>
          <a:xfrm>
            <a:off x="5053055" y="3369529"/>
            <a:ext cx="837693" cy="512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Encrypted Data Key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334480-EFE0-3CA0-5E2E-9FCA0B5C38EB}"/>
              </a:ext>
            </a:extLst>
          </p:cNvPr>
          <p:cNvSpPr txBox="1"/>
          <p:nvPr/>
        </p:nvSpPr>
        <p:spPr>
          <a:xfrm>
            <a:off x="3877135" y="3402383"/>
            <a:ext cx="4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89EE4F-73CD-0883-64EB-8A2E27938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03951" y="1552533"/>
            <a:ext cx="856155" cy="82981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2DFAC9-05EA-5992-2475-3449454382DD}"/>
              </a:ext>
            </a:extLst>
          </p:cNvPr>
          <p:cNvSpPr txBox="1"/>
          <p:nvPr/>
        </p:nvSpPr>
        <p:spPr>
          <a:xfrm>
            <a:off x="6116468" y="1357778"/>
            <a:ext cx="111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App Collection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EE762F-D59C-6278-3B67-8877E0E09284}"/>
              </a:ext>
            </a:extLst>
          </p:cNvPr>
          <p:cNvGrpSpPr/>
          <p:nvPr/>
        </p:nvGrpSpPr>
        <p:grpSpPr>
          <a:xfrm>
            <a:off x="5921726" y="3096348"/>
            <a:ext cx="1504333" cy="1278452"/>
            <a:chOff x="5921726" y="3096348"/>
            <a:chExt cx="1504333" cy="127845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1F7269-3D69-B36E-69BE-D9A0A3A8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4076" y="3280485"/>
              <a:ext cx="836030" cy="109431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418F37-5595-64DF-9E9B-6DBCE8E191C0}"/>
                </a:ext>
              </a:extLst>
            </p:cNvPr>
            <p:cNvSpPr txBox="1"/>
            <p:nvPr/>
          </p:nvSpPr>
          <p:spPr>
            <a:xfrm>
              <a:off x="5921726" y="3096348"/>
              <a:ext cx="15043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Key Vault Collection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C7D8F2-5B4E-6917-0FF4-B408702BF64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539665" y="3611027"/>
            <a:ext cx="1642551" cy="1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BF0726F-6099-2383-A8F9-299A6A0C1598}"/>
              </a:ext>
            </a:extLst>
          </p:cNvPr>
          <p:cNvCxnSpPr>
            <a:cxnSpLocks/>
            <a:stCxn id="4" idx="0"/>
            <a:endCxn id="10" idx="1"/>
          </p:cNvCxnSpPr>
          <p:nvPr/>
        </p:nvCxnSpPr>
        <p:spPr>
          <a:xfrm rot="5400000" flipH="1" flipV="1">
            <a:off x="4342683" y="1278597"/>
            <a:ext cx="1172425" cy="255011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B2299A-AAFC-1566-93F2-65D20728E3E9}"/>
              </a:ext>
            </a:extLst>
          </p:cNvPr>
          <p:cNvGrpSpPr/>
          <p:nvPr/>
        </p:nvGrpSpPr>
        <p:grpSpPr>
          <a:xfrm>
            <a:off x="1547059" y="4861390"/>
            <a:ext cx="857089" cy="1260294"/>
            <a:chOff x="2744375" y="4995474"/>
            <a:chExt cx="857089" cy="126029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C3B7C24-ABBA-D84A-53A0-D8F02CBA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44375" y="4995474"/>
              <a:ext cx="857089" cy="10398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18C5C9-9F44-3192-6FA2-444325CB6DCD}"/>
                </a:ext>
              </a:extLst>
            </p:cNvPr>
            <p:cNvSpPr txBox="1"/>
            <p:nvPr/>
          </p:nvSpPr>
          <p:spPr>
            <a:xfrm>
              <a:off x="2957669" y="5978769"/>
              <a:ext cx="623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KMS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C07B251-FF72-3796-167E-265D83A22C24}"/>
              </a:ext>
            </a:extLst>
          </p:cNvPr>
          <p:cNvSpPr txBox="1"/>
          <p:nvPr/>
        </p:nvSpPr>
        <p:spPr>
          <a:xfrm>
            <a:off x="1887581" y="4502446"/>
            <a:ext cx="99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Master Key</a:t>
            </a:r>
          </a:p>
        </p:txBody>
      </p:sp>
      <p:pic>
        <p:nvPicPr>
          <p:cNvPr id="47" name="Content Placeholder 9">
            <a:extLst>
              <a:ext uri="{FF2B5EF4-FFF2-40B4-BE49-F238E27FC236}">
                <a16:creationId xmlns:a16="http://schemas.microsoft.com/office/drawing/2014/main" id="{7AB997CD-EBA6-6843-1E3E-E21290711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16" y="5300974"/>
            <a:ext cx="914199" cy="88607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35777EE-2171-7A29-72BE-4740CFAA0732}"/>
              </a:ext>
            </a:extLst>
          </p:cNvPr>
          <p:cNvSpPr txBox="1"/>
          <p:nvPr/>
        </p:nvSpPr>
        <p:spPr>
          <a:xfrm>
            <a:off x="5974548" y="5068163"/>
            <a:ext cx="1345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Schema Collection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EF97B64-EE55-C651-2416-D5596C02CD7A}"/>
              </a:ext>
            </a:extLst>
          </p:cNvPr>
          <p:cNvCxnSpPr>
            <a:stCxn id="47" idx="1"/>
            <a:endCxn id="4" idx="2"/>
          </p:cNvCxnSpPr>
          <p:nvPr/>
        </p:nvCxnSpPr>
        <p:spPr>
          <a:xfrm rot="10800000">
            <a:off x="3653840" y="4111415"/>
            <a:ext cx="2528376" cy="163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FFB8F8B-FF82-7861-2D89-F6A6AF5CC43E}"/>
              </a:ext>
            </a:extLst>
          </p:cNvPr>
          <p:cNvGrpSpPr/>
          <p:nvPr/>
        </p:nvGrpSpPr>
        <p:grpSpPr>
          <a:xfrm>
            <a:off x="4479140" y="5117501"/>
            <a:ext cx="1162398" cy="861275"/>
            <a:chOff x="4508961" y="4430328"/>
            <a:chExt cx="1162398" cy="86127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A5DFA6-23CC-A948-E440-477FC97F5EBF}"/>
                </a:ext>
              </a:extLst>
            </p:cNvPr>
            <p:cNvSpPr txBox="1"/>
            <p:nvPr/>
          </p:nvSpPr>
          <p:spPr>
            <a:xfrm>
              <a:off x="4508961" y="5014604"/>
              <a:ext cx="11623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{Json Schema}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BCAE10C-903B-0021-0128-029CB6EAE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65942" y="4430328"/>
              <a:ext cx="430672" cy="556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6008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0580689-4600-92AD-3C31-1822D8C8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59" y="30214"/>
            <a:ext cx="4821040" cy="682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632F6C7-8513-2A9D-0B26-02CEFDC08383}"/>
              </a:ext>
            </a:extLst>
          </p:cNvPr>
          <p:cNvSpPr txBox="1"/>
          <p:nvPr/>
        </p:nvSpPr>
        <p:spPr>
          <a:xfrm>
            <a:off x="7816001" y="1871098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References</a:t>
            </a:r>
            <a:endParaRPr lang="en-US" b="0" i="0" dirty="0">
              <a:solidFill>
                <a:srgbClr val="000000"/>
              </a:solidFill>
              <a:effectLst/>
              <a:latin typeface="Euclid Circular 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6BBCC-0487-6759-3E14-D02BFE13D922}"/>
              </a:ext>
            </a:extLst>
          </p:cNvPr>
          <p:cNvSpPr txBox="1"/>
          <p:nvPr/>
        </p:nvSpPr>
        <p:spPr>
          <a:xfrm>
            <a:off x="615821" y="2455873"/>
            <a:ext cx="6148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  <a:hlinkClick r:id="rId3"/>
              </a:rPr>
              <a:t>https://www.mongodb.com/developer/languages/python/python-quickstart-fle/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  <a:hlinkClick r:id="rId4"/>
              </a:rPr>
              <a:t>https://www.mongodb.com/developer/languages/javascript/client-side-field-level-encryption-csfle-mongodb-node/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617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0580689-4600-92AD-3C31-1822D8C8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59" y="30214"/>
            <a:ext cx="4821040" cy="68277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632F6C7-8513-2A9D-0B26-02CEFDC08383}"/>
              </a:ext>
            </a:extLst>
          </p:cNvPr>
          <p:cNvSpPr txBox="1"/>
          <p:nvPr/>
        </p:nvSpPr>
        <p:spPr>
          <a:xfrm>
            <a:off x="7816001" y="1871098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/>
              <a:t>Hashicorp</a:t>
            </a:r>
            <a:r>
              <a:rPr lang="en-US" sz="3200" b="1" u="sng" dirty="0"/>
              <a:t> Vault</a:t>
            </a:r>
            <a:endParaRPr lang="en-US" b="0" i="0" dirty="0">
              <a:solidFill>
                <a:srgbClr val="000000"/>
              </a:solidFill>
              <a:effectLst/>
              <a:latin typeface="Euclid Circular 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76B00-27BA-C175-C044-4FF122180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99" y="2137896"/>
            <a:ext cx="6849748" cy="32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37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283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Euclid Circular A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ksericpro eric see</dc:creator>
  <cp:lastModifiedBy>ksericpro eric see</cp:lastModifiedBy>
  <cp:revision>2</cp:revision>
  <dcterms:created xsi:type="dcterms:W3CDTF">2023-12-05T03:29:50Z</dcterms:created>
  <dcterms:modified xsi:type="dcterms:W3CDTF">2023-12-05T03:38:47Z</dcterms:modified>
</cp:coreProperties>
</file>